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2" r:id="rId3"/>
    <p:sldId id="256" r:id="rId4"/>
    <p:sldId id="272" r:id="rId5"/>
    <p:sldId id="288" r:id="rId6"/>
    <p:sldId id="301" r:id="rId7"/>
    <p:sldId id="291" r:id="rId8"/>
    <p:sldId id="300" r:id="rId9"/>
    <p:sldId id="293" r:id="rId10"/>
    <p:sldId id="294" r:id="rId11"/>
    <p:sldId id="296" r:id="rId12"/>
    <p:sldId id="303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4" r:id="rId21"/>
    <p:sldId id="315" r:id="rId22"/>
    <p:sldId id="316" r:id="rId23"/>
    <p:sldId id="258" r:id="rId24"/>
    <p:sldId id="299" r:id="rId25"/>
    <p:sldId id="284" r:id="rId26"/>
    <p:sldId id="28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U Lab" initials="C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6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09T15:00:03.065" idx="1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09T15:00:03.065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5CC19-49D2-4639-81CC-8BB0211AE041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AEBD67-177A-49B2-B21A-7906B441AD0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37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1"/>
          <p:cNvSpPr>
            <a:spLocks noGrp="1"/>
          </p:cNvSpPr>
          <p:nvPr/>
        </p:nvSpPr>
        <p:spPr>
          <a:xfrm>
            <a:off x="1629410" y="434975"/>
            <a:ext cx="5575935" cy="8229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l"/>
            <a:r>
              <a:rPr lang="en-US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Sudarwin, S. T., M. Kes.</a:t>
            </a:r>
            <a:endParaRPr lang="en-US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253365" y="1601470"/>
            <a:ext cx="9672320" cy="49510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>
                <a:solidFill>
                  <a:schemeClr val="tx1"/>
                </a:solidFill>
              </a:rPr>
              <a:t>Tempat/tgl lahir	:   Sleman, 22 Pebruari 1969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Agama			      :   Islam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Alamat rumah		:   Griya Merpati Baru Kav. 06, Rt. 08/09, 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					    Pedurungan Tengah, Pedurungan, Semarang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                                 Telp. 08122836803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Email				:  wiensekar@yahoo.com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Pengalaman :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     2000 - sekarang : Penanggung Jawab Teknik PT. Cito Diagnostika Utama</a:t>
            </a:r>
            <a:br>
              <a:rPr lang="en-US" sz="2000">
                <a:solidFill>
                  <a:schemeClr val="tx1"/>
                </a:solidFill>
              </a:rPr>
            </a:br>
            <a:r>
              <a:rPr lang="en-US" sz="2000">
                <a:solidFill>
                  <a:schemeClr val="tx1"/>
                </a:solidFill>
              </a:rPr>
              <a:t>     2012 - sekarang : Dosen Politeknik Kesehatan Kementrian Kesehatan Semarang,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                               Jurusan Analis Kesehatan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     2016 - sekarang : Dosen NIDK pada pUniversitas Muhammadiyah Semarang,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r>
              <a:rPr lang="en-US" sz="2000">
                <a:solidFill>
                  <a:schemeClr val="tx1"/>
                </a:solidFill>
              </a:rPr>
              <a:t>                               Jurusan Analis Kesehatan.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endParaRPr lang="en-US" sz="200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/>
          <p:nvPr/>
        </p:nvGraphicFramePr>
        <p:xfrm>
          <a:off x="6096000" y="1601343"/>
          <a:ext cx="0" cy="452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  <a:gridCol w="0"/>
              </a:tblGrid>
              <a:tr h="1441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 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Pekerjaan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71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1989– 1999</a:t>
                      </a:r>
                      <a:endParaRPr 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 Analis Lingkungan Balai Laboratorium Kesehatan Provinsi Daerah Istimewa Yogyakarta</a:t>
                      </a:r>
                      <a:endParaRPr 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7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2000– Sekarang</a:t>
                      </a:r>
                      <a:endParaRPr 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Penanggung Jawab Teknik PT. Cito Diagnostika Utama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1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2012- Sekarang</a:t>
                      </a:r>
                      <a:endParaRPr 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Dosen Tidak Tetap pada Politeknik Kesehatan Kementrian Kesehatan Semarang, Jurusan Analis Kesehatan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53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" b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2016 - Sekarang</a:t>
                      </a:r>
                      <a:endParaRPr lang="en-US" sz="100" b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Dosen NIDK pada Universitas Muhammadiyah Semarang, Jurusan Analis Kesehatan</a:t>
                      </a:r>
                      <a:endParaRPr lang="en-US" sz="100" b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" name="Picture 1" descr="IMG-20180509-WA0000"/>
          <p:cNvPicPr>
            <a:picLocks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6945" y="653415"/>
            <a:ext cx="2194560" cy="3045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8934" y="2740586"/>
            <a:ext cx="9294125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FAKTOR KRITIS PENGUJIAN ENDOTOKSIN KUANTITATIF</a:t>
            </a:r>
            <a:endParaRPr lang="en-US" sz="5400" dirty="0">
              <a:latin typeface="+mn-lt"/>
            </a:endParaRPr>
          </a:p>
        </p:txBody>
      </p:sp>
      <p:pic>
        <p:nvPicPr>
          <p:cNvPr id="9218" name="Picture 2" descr="CDU LABORATORIUM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407" y="413414"/>
            <a:ext cx="9069948" cy="15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/>
          <p:nvPr/>
        </p:nvSpPr>
        <p:spPr>
          <a:xfrm>
            <a:off x="5290820" y="5264785"/>
            <a:ext cx="44977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dirty="0" smtClean="0">
                <a:solidFill>
                  <a:schemeClr val="accent1"/>
                </a:solidFill>
                <a:ea typeface="+mj-ea"/>
                <a:cs typeface="+mj-cs"/>
              </a:rPr>
              <a:t>Sudarwin, S.T., M.Kes.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16" y="330746"/>
            <a:ext cx="8596668" cy="72013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+mn-lt"/>
              </a:rPr>
              <a:t>PENDAHULUAN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82" y="1341723"/>
            <a:ext cx="8596668" cy="507272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2000" dirty="0" err="1"/>
              <a:t>M</a:t>
            </a:r>
            <a:r>
              <a:rPr lang="en-US" sz="2000" dirty="0" err="1" smtClean="0"/>
              <a:t>ikroorganisme</a:t>
            </a:r>
            <a:r>
              <a:rPr lang="en-US" sz="2000" dirty="0" smtClean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di </a:t>
            </a:r>
            <a:r>
              <a:rPr lang="en-US" sz="2000" dirty="0" err="1"/>
              <a:t>alam</a:t>
            </a:r>
            <a:r>
              <a:rPr lang="en-US" sz="2000" dirty="0"/>
              <a:t>,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sebagian</a:t>
            </a:r>
            <a:r>
              <a:rPr lang="en-US" sz="2000" dirty="0"/>
              <a:t> </a:t>
            </a:r>
            <a:r>
              <a:rPr lang="en-US" sz="2000" dirty="0" err="1"/>
              <a:t>kecil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patogen</a:t>
            </a:r>
            <a:r>
              <a:rPr lang="en-US" sz="2000" dirty="0"/>
              <a:t>/</a:t>
            </a:r>
            <a:r>
              <a:rPr lang="en-US" sz="2000" dirty="0" err="1"/>
              <a:t>potensial</a:t>
            </a:r>
            <a:r>
              <a:rPr lang="en-US" sz="2000" dirty="0"/>
              <a:t> </a:t>
            </a:r>
            <a:r>
              <a:rPr lang="en-US" sz="2000" dirty="0" err="1"/>
              <a:t>patogen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pPr algn="just">
              <a:buFont typeface="Wingdings" panose="05000000000000000000" pitchFamily="2" charset="2"/>
              <a:buChar char="v"/>
              <a:defRPr/>
            </a:pPr>
            <a:endParaRPr lang="en-US" sz="2000" dirty="0"/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2000" i="1" dirty="0" err="1"/>
              <a:t>Patogen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mikroorganisme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menyebabkan</a:t>
            </a:r>
            <a:r>
              <a:rPr lang="en-US" sz="2000" dirty="0"/>
              <a:t> </a:t>
            </a:r>
            <a:r>
              <a:rPr lang="en-US" sz="2000" dirty="0" err="1"/>
              <a:t>penyakit</a:t>
            </a:r>
            <a:r>
              <a:rPr lang="en-US" sz="2000" dirty="0"/>
              <a:t> / </a:t>
            </a:r>
            <a:r>
              <a:rPr lang="en-US" sz="2000" dirty="0" err="1"/>
              <a:t>infeksi</a:t>
            </a:r>
            <a:r>
              <a:rPr lang="en-US" sz="2000" dirty="0"/>
              <a:t> </a:t>
            </a:r>
            <a:r>
              <a:rPr lang="en-US" sz="2000" dirty="0" err="1"/>
              <a:t>pd</a:t>
            </a:r>
            <a:r>
              <a:rPr lang="en-US" sz="2000" dirty="0"/>
              <a:t> </a:t>
            </a:r>
            <a:r>
              <a:rPr lang="en-US" sz="2000" dirty="0" smtClean="0"/>
              <a:t>host.</a:t>
            </a:r>
            <a:endParaRPr lang="en-US" sz="2000" dirty="0" smtClean="0"/>
          </a:p>
          <a:p>
            <a:pPr algn="just">
              <a:buFont typeface="Wingdings" panose="05000000000000000000" pitchFamily="2" charset="2"/>
              <a:buChar char="v"/>
              <a:defRPr/>
            </a:pPr>
            <a:endParaRPr lang="en-US" sz="2000" dirty="0" smtClean="0"/>
          </a:p>
          <a:p>
            <a:pPr lvl="0" algn="just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TOKSIN : 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produksi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racun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yang 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dihasilkan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mikroorganisme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tertentu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914400" lvl="0" indent="-573405" algn="just">
              <a:buClr>
                <a:srgbClr val="90C226"/>
              </a:buClr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Eksotoksin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toksin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protein)</a:t>
            </a: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914400" lvl="0" indent="-573405" algn="just">
              <a:buClr>
                <a:srgbClr val="90C226"/>
              </a:buClr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FF0000"/>
                </a:solidFill>
              </a:rPr>
              <a:t>Endotoksin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toksin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lipopolisakarida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  <a:endParaRPr lang="en-US" sz="20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914400" lvl="0" indent="-573405" algn="just">
              <a:buClr>
                <a:srgbClr val="90C226"/>
              </a:buClr>
              <a:buFont typeface="Wingdings" panose="05000000000000000000" pitchFamily="2" charset="2"/>
              <a:buChar char="ü"/>
            </a:pPr>
            <a:endParaRPr lang="en-US" sz="20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1630" lvl="0" indent="-341630" algn="just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Endotoksin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menjadi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salahsatu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petanda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penting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kualitas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air RO yang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digunakan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untuk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hemodialisa</a:t>
            </a:r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defRPr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329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ENDOTOKSIN DAN PIROGEN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0113" y="1282890"/>
            <a:ext cx="6564574" cy="545910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000" dirty="0" err="1" smtClean="0"/>
              <a:t>Endotoksin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toksin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dihasilkan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bakteri</a:t>
            </a:r>
            <a:r>
              <a:rPr lang="en-US" sz="2000" dirty="0" smtClean="0"/>
              <a:t> gram </a:t>
            </a:r>
            <a:r>
              <a:rPr lang="en-US" sz="2000" dirty="0" err="1" smtClean="0"/>
              <a:t>negatif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000" dirty="0" err="1" smtClean="0"/>
              <a:t>Pirogen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senyawa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menyebabkan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kenaikan</a:t>
            </a:r>
            <a:r>
              <a:rPr lang="en-US" sz="2000" dirty="0" smtClean="0"/>
              <a:t> </a:t>
            </a:r>
            <a:r>
              <a:rPr lang="en-US" sz="2000" dirty="0" err="1" smtClean="0"/>
              <a:t>suhu</a:t>
            </a:r>
            <a:r>
              <a:rPr lang="en-US" sz="2000" dirty="0" smtClean="0"/>
              <a:t> </a:t>
            </a:r>
            <a:r>
              <a:rPr lang="en-US" sz="2000" dirty="0" err="1" smtClean="0"/>
              <a:t>tubuh</a:t>
            </a:r>
            <a:r>
              <a:rPr lang="en-US" sz="2000" dirty="0" smtClean="0"/>
              <a:t> </a:t>
            </a:r>
            <a:r>
              <a:rPr lang="en-US" sz="2000" dirty="0" err="1" smtClean="0"/>
              <a:t>akibat</a:t>
            </a:r>
            <a:r>
              <a:rPr lang="en-US" sz="2000" dirty="0" smtClean="0"/>
              <a:t> </a:t>
            </a:r>
            <a:r>
              <a:rPr lang="en-US" sz="2000" dirty="0" err="1" smtClean="0"/>
              <a:t>penggunaan</a:t>
            </a:r>
            <a:r>
              <a:rPr lang="en-US" sz="2000" dirty="0" smtClean="0"/>
              <a:t>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</a:t>
            </a:r>
            <a:r>
              <a:rPr lang="en-US" sz="2000" dirty="0" err="1" smtClean="0"/>
              <a:t>farmasi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diberikan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intravena</a:t>
            </a:r>
            <a:endParaRPr lang="en-US" sz="2000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/>
              <a:t>endotoksin</a:t>
            </a:r>
            <a:r>
              <a:rPr lang="en-US" sz="2000" dirty="0"/>
              <a:t> </a:t>
            </a:r>
            <a:r>
              <a:rPr lang="en-US" sz="2000" dirty="0" err="1"/>
              <a:t>bersifat</a:t>
            </a:r>
            <a:r>
              <a:rPr lang="en-US" sz="2000" dirty="0"/>
              <a:t> </a:t>
            </a:r>
            <a:r>
              <a:rPr lang="en-US" sz="2000" dirty="0" err="1"/>
              <a:t>pirogen</a:t>
            </a:r>
            <a:r>
              <a:rPr lang="en-US" sz="2000" dirty="0"/>
              <a:t>,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/>
              <a:t>senyawa</a:t>
            </a:r>
            <a:r>
              <a:rPr lang="en-US" sz="2000" dirty="0"/>
              <a:t> </a:t>
            </a:r>
            <a:r>
              <a:rPr lang="en-US" sz="2000" dirty="0" err="1" smtClean="0"/>
              <a:t>pyrogen</a:t>
            </a:r>
            <a:r>
              <a:rPr lang="en-US" sz="2000" dirty="0" smtClean="0"/>
              <a:t> </a:t>
            </a:r>
            <a:r>
              <a:rPr lang="en-US" sz="2000" dirty="0" err="1"/>
              <a:t>itu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endotoksin</a:t>
            </a:r>
            <a:endParaRPr lang="en-US" sz="20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000" dirty="0" err="1"/>
              <a:t>Endotoksin</a:t>
            </a:r>
            <a:r>
              <a:rPr lang="en-US" sz="2000" dirty="0"/>
              <a:t> </a:t>
            </a:r>
            <a:r>
              <a:rPr lang="en-US" sz="2000" dirty="0" err="1"/>
              <a:t>bakteri</a:t>
            </a:r>
            <a:r>
              <a:rPr lang="en-US" sz="2000" dirty="0"/>
              <a:t>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 smtClean="0"/>
              <a:t>Lipopolisakarida</a:t>
            </a:r>
            <a:r>
              <a:rPr lang="en-US" sz="2000" dirty="0" smtClean="0"/>
              <a:t> (</a:t>
            </a:r>
            <a:r>
              <a:rPr lang="en-US" sz="2000" dirty="0"/>
              <a:t>LPS), </a:t>
            </a:r>
            <a:r>
              <a:rPr lang="en-US" sz="2000" dirty="0" err="1"/>
              <a:t>umumnya</a:t>
            </a:r>
            <a:r>
              <a:rPr lang="en-US" sz="2000" dirty="0"/>
              <a:t> </a:t>
            </a:r>
            <a:r>
              <a:rPr lang="en-US" sz="2000" dirty="0" err="1"/>
              <a:t>terikat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protein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fosfolipid</a:t>
            </a:r>
            <a:r>
              <a:rPr lang="en-US" sz="2000" dirty="0" smtClean="0"/>
              <a:t>. LPS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menyusun</a:t>
            </a:r>
            <a:r>
              <a:rPr lang="en-US" sz="2000" dirty="0"/>
              <a:t> </a:t>
            </a:r>
            <a:r>
              <a:rPr lang="en-US" sz="2000" dirty="0" err="1"/>
              <a:t>membran</a:t>
            </a:r>
            <a:r>
              <a:rPr lang="en-US" sz="2000" dirty="0"/>
              <a:t> </a:t>
            </a:r>
            <a:r>
              <a:rPr lang="en-US" sz="2000" dirty="0" err="1"/>
              <a:t>luar</a:t>
            </a:r>
            <a:r>
              <a:rPr lang="en-US" sz="2000" dirty="0"/>
              <a:t> </a:t>
            </a:r>
            <a:r>
              <a:rPr lang="en-US" sz="2000" dirty="0" err="1"/>
              <a:t>bakteri</a:t>
            </a:r>
            <a:r>
              <a:rPr lang="en-US" sz="2000" dirty="0"/>
              <a:t> gram </a:t>
            </a:r>
            <a:r>
              <a:rPr lang="en-US" sz="2000" dirty="0" err="1"/>
              <a:t>negatif</a:t>
            </a:r>
            <a:r>
              <a:rPr lang="en-US" dirty="0" smtClean="0"/>
              <a:t>.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000" dirty="0" err="1"/>
              <a:t>Endotoksin</a:t>
            </a:r>
            <a:r>
              <a:rPr lang="en-US" sz="2000" dirty="0"/>
              <a:t> </a:t>
            </a:r>
            <a:r>
              <a:rPr lang="en-US" sz="2000" dirty="0" err="1"/>
              <a:t>dihasilkan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bakteri</a:t>
            </a:r>
            <a:r>
              <a:rPr lang="en-US" sz="2000" dirty="0"/>
              <a:t> gram </a:t>
            </a:r>
            <a:r>
              <a:rPr lang="en-US" sz="2000" dirty="0" err="1" smtClean="0"/>
              <a:t>negatif</a:t>
            </a:r>
            <a:r>
              <a:rPr lang="en-US" sz="2000" dirty="0" smtClean="0"/>
              <a:t> </a:t>
            </a: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/>
              <a:t>pertumbuhan</a:t>
            </a:r>
            <a:r>
              <a:rPr lang="en-US" sz="2000" dirty="0"/>
              <a:t>, </a:t>
            </a:r>
            <a:r>
              <a:rPr lang="en-US" sz="2000" dirty="0" err="1"/>
              <a:t>pembelahan</a:t>
            </a:r>
            <a:r>
              <a:rPr lang="en-US" sz="2000" dirty="0"/>
              <a:t>, </a:t>
            </a:r>
            <a:r>
              <a:rPr lang="en-US" sz="2000" dirty="0" err="1"/>
              <a:t>kematian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lisis</a:t>
            </a:r>
            <a:endParaRPr lang="en-US" sz="2000" dirty="0"/>
          </a:p>
          <a:p>
            <a:endParaRPr lang="en-US" dirty="0"/>
          </a:p>
        </p:txBody>
      </p:sp>
      <p:pic>
        <p:nvPicPr>
          <p:cNvPr id="4" name="Picture 3" descr="lipopolisakarida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83" y="3848669"/>
            <a:ext cx="3930329" cy="2784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51" y="1282890"/>
            <a:ext cx="4014362" cy="20608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7588"/>
            <a:ext cx="10336408" cy="65964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LIMULUS AMEBOCYTE LYSATE (LAL) TEST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8979" y="1364776"/>
            <a:ext cx="5704763" cy="525975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smtClean="0"/>
              <a:t>The Limulus </a:t>
            </a:r>
            <a:r>
              <a:rPr lang="en-US" sz="2200" dirty="0" err="1"/>
              <a:t>amebocyte</a:t>
            </a:r>
            <a:r>
              <a:rPr lang="en-US" sz="2200" dirty="0"/>
              <a:t> lysate (LAL)test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uji</a:t>
            </a:r>
            <a:r>
              <a:rPr lang="en-US" sz="2200" dirty="0"/>
              <a:t> in vitro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 smtClean="0"/>
              <a:t>deteksi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/>
              <a:t>analisis</a:t>
            </a:r>
            <a:r>
              <a:rPr lang="en-US" sz="2200" dirty="0"/>
              <a:t> </a:t>
            </a:r>
            <a:r>
              <a:rPr lang="en-US" sz="2200" dirty="0" err="1"/>
              <a:t>kuantitatif</a:t>
            </a:r>
            <a:r>
              <a:rPr lang="en-US" sz="2200" dirty="0"/>
              <a:t> </a:t>
            </a:r>
            <a:r>
              <a:rPr lang="en-US" sz="2200" dirty="0" err="1" smtClean="0"/>
              <a:t>endotoksin</a:t>
            </a:r>
            <a:r>
              <a:rPr lang="en-US" sz="2200" dirty="0" smtClean="0"/>
              <a:t> </a:t>
            </a:r>
            <a:r>
              <a:rPr lang="en-US" sz="2200" dirty="0" err="1" smtClean="0"/>
              <a:t>bakteri</a:t>
            </a:r>
            <a:r>
              <a:rPr lang="en-US" sz="2200" dirty="0" smtClean="0"/>
              <a:t>.</a:t>
            </a:r>
            <a:endParaRPr lang="en-US" sz="2200" dirty="0" smtClean="0"/>
          </a:p>
          <a:p>
            <a:pPr marL="0" indent="0" algn="just">
              <a:buNone/>
            </a:pPr>
            <a:endParaRPr lang="en-US" sz="22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analisis</a:t>
            </a:r>
            <a:r>
              <a:rPr lang="en-US" sz="2200" dirty="0"/>
              <a:t> LAL </a:t>
            </a:r>
            <a:r>
              <a:rPr lang="en-US" sz="2200" dirty="0" smtClean="0"/>
              <a:t>:</a:t>
            </a:r>
            <a:endParaRPr lang="en-US" sz="2200" dirty="0" smtClean="0"/>
          </a:p>
          <a:p>
            <a:pPr marL="914400" indent="-57340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 smtClean="0"/>
              <a:t>Gel-Clot </a:t>
            </a:r>
            <a:r>
              <a:rPr lang="en-US" sz="2000" dirty="0"/>
              <a:t>Limit Test</a:t>
            </a:r>
            <a:endParaRPr lang="en-US" sz="2000" dirty="0"/>
          </a:p>
          <a:p>
            <a:pPr marL="914400" indent="-57340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 smtClean="0"/>
              <a:t>Gel-Clot </a:t>
            </a:r>
            <a:r>
              <a:rPr lang="en-US" sz="2000" dirty="0"/>
              <a:t>Semi-quantitative Test</a:t>
            </a:r>
            <a:endParaRPr lang="en-US" sz="2000" dirty="0"/>
          </a:p>
          <a:p>
            <a:pPr marL="914400" indent="-57340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</a:rPr>
              <a:t>Kinetic </a:t>
            </a:r>
            <a:r>
              <a:rPr lang="en-US" sz="2000" dirty="0" err="1">
                <a:solidFill>
                  <a:srgbClr val="FF0000"/>
                </a:solidFill>
              </a:rPr>
              <a:t>Turbidimetric</a:t>
            </a:r>
            <a:endParaRPr lang="en-US" sz="2000" dirty="0">
              <a:solidFill>
                <a:srgbClr val="FF0000"/>
              </a:solidFill>
            </a:endParaRPr>
          </a:p>
          <a:p>
            <a:pPr marL="914400" indent="-57340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 smtClean="0"/>
              <a:t>Kinetic </a:t>
            </a:r>
            <a:r>
              <a:rPr lang="en-US" sz="2000" dirty="0"/>
              <a:t>Chromogenic</a:t>
            </a:r>
            <a:endParaRPr lang="en-US" sz="2000" dirty="0"/>
          </a:p>
          <a:p>
            <a:pPr marL="914400" indent="-57340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 smtClean="0"/>
              <a:t>End-point </a:t>
            </a:r>
            <a:r>
              <a:rPr lang="en-US" sz="2000" dirty="0"/>
              <a:t>Chromogenic </a:t>
            </a:r>
            <a:endParaRPr lang="en-US" sz="2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334" y="1364776"/>
            <a:ext cx="4372338" cy="2442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903260"/>
            <a:ext cx="4631645" cy="27212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966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smtClean="0">
                <a:latin typeface="+mn-lt"/>
              </a:rPr>
              <a:t>SAMPLING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5399" y="1119199"/>
            <a:ext cx="7076621" cy="4878684"/>
          </a:xfrm>
        </p:spPr>
        <p:txBody>
          <a:bodyPr>
            <a:normAutofit/>
          </a:bodyPr>
          <a:lstStyle/>
          <a:p>
            <a:r>
              <a:rPr lang="en-US" sz="2200" dirty="0" err="1"/>
              <a:t>Bahan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Peralatan</a:t>
            </a:r>
            <a:r>
              <a:rPr lang="en-US" sz="2200" dirty="0"/>
              <a:t> </a:t>
            </a:r>
            <a:r>
              <a:rPr lang="en-US" sz="2200" dirty="0" smtClean="0"/>
              <a:t>:</a:t>
            </a:r>
            <a:endParaRPr lang="en-US" sz="2200" dirty="0"/>
          </a:p>
          <a:p>
            <a:pPr marL="0" indent="395605">
              <a:buNone/>
            </a:pPr>
            <a:r>
              <a:rPr lang="en-US" sz="2200" dirty="0"/>
              <a:t>1.   Gloves</a:t>
            </a:r>
            <a:endParaRPr lang="en-US" sz="2200" dirty="0"/>
          </a:p>
          <a:p>
            <a:pPr marL="0" indent="395605">
              <a:buNone/>
            </a:pPr>
            <a:r>
              <a:rPr lang="en-US" sz="2200" dirty="0"/>
              <a:t>2.   Swab </a:t>
            </a:r>
            <a:r>
              <a:rPr lang="en-US" sz="2200" dirty="0" err="1"/>
              <a:t>steril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Alcohol</a:t>
            </a:r>
            <a:endParaRPr lang="en-US" sz="2200" dirty="0"/>
          </a:p>
          <a:p>
            <a:pPr marL="0" indent="395605">
              <a:buNone/>
            </a:pPr>
            <a:r>
              <a:rPr lang="en-US" sz="2200" dirty="0"/>
              <a:t>3.   </a:t>
            </a:r>
            <a:r>
              <a:rPr lang="en-US" sz="2200" dirty="0" err="1"/>
              <a:t>Wadah</a:t>
            </a:r>
            <a:r>
              <a:rPr lang="en-US" sz="2200" dirty="0"/>
              <a:t> </a:t>
            </a:r>
            <a:r>
              <a:rPr lang="en-US" sz="2200" dirty="0" err="1"/>
              <a:t>steril</a:t>
            </a:r>
            <a:r>
              <a:rPr lang="en-US" sz="2200" dirty="0"/>
              <a:t> </a:t>
            </a:r>
            <a:r>
              <a:rPr lang="en-US" sz="2200" dirty="0" smtClean="0"/>
              <a:t>“</a:t>
            </a:r>
            <a:r>
              <a:rPr lang="en-US" sz="2200" dirty="0" err="1" smtClean="0"/>
              <a:t>pyrogen</a:t>
            </a:r>
            <a:r>
              <a:rPr lang="en-US" sz="2200" dirty="0" smtClean="0"/>
              <a:t> free”</a:t>
            </a:r>
            <a:endParaRPr lang="en-US" sz="2200" dirty="0"/>
          </a:p>
          <a:p>
            <a:pPr marL="0" indent="805180">
              <a:buNone/>
            </a:pPr>
            <a:r>
              <a:rPr lang="en-US" sz="2200" dirty="0" err="1"/>
              <a:t>Perhatikan</a:t>
            </a:r>
            <a:r>
              <a:rPr lang="en-US" sz="2200" dirty="0"/>
              <a:t> ED </a:t>
            </a:r>
            <a:r>
              <a:rPr lang="en-US" sz="2200" dirty="0" err="1"/>
              <a:t>wadah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keutuhan</a:t>
            </a:r>
            <a:r>
              <a:rPr lang="en-US" sz="2200" dirty="0"/>
              <a:t>  </a:t>
            </a:r>
            <a:r>
              <a:rPr lang="en-US" sz="2200" dirty="0" err="1"/>
              <a:t>wadah</a:t>
            </a:r>
            <a:endParaRPr lang="en-US" sz="2200" dirty="0"/>
          </a:p>
          <a:p>
            <a:pPr marL="0" indent="805180">
              <a:buNone/>
            </a:pPr>
            <a:r>
              <a:rPr lang="en-US" sz="2200" dirty="0" err="1"/>
              <a:t>Siapkan</a:t>
            </a:r>
            <a:r>
              <a:rPr lang="en-US" sz="2200" dirty="0"/>
              <a:t> </a:t>
            </a:r>
            <a:r>
              <a:rPr lang="en-US" sz="2200" dirty="0" err="1"/>
              <a:t>juga</a:t>
            </a:r>
            <a:r>
              <a:rPr lang="en-US" sz="2200" dirty="0"/>
              <a:t> </a:t>
            </a:r>
            <a:r>
              <a:rPr lang="en-US" sz="2200" dirty="0" err="1"/>
              <a:t>wadah</a:t>
            </a:r>
            <a:r>
              <a:rPr lang="en-US" sz="2200" dirty="0"/>
              <a:t> </a:t>
            </a:r>
            <a:r>
              <a:rPr lang="en-US" sz="2200" dirty="0" err="1"/>
              <a:t>cadangan</a:t>
            </a:r>
            <a:endParaRPr lang="en-US" sz="2200" dirty="0"/>
          </a:p>
          <a:p>
            <a:pPr marL="0" indent="395605">
              <a:buNone/>
            </a:pPr>
            <a:r>
              <a:rPr lang="en-US" sz="2200" dirty="0"/>
              <a:t>4.   </a:t>
            </a:r>
            <a:r>
              <a:rPr lang="en-US" sz="2200" dirty="0" err="1"/>
              <a:t>Parafilm</a:t>
            </a:r>
            <a:r>
              <a:rPr lang="en-US" sz="2200" dirty="0"/>
              <a:t> (</a:t>
            </a:r>
            <a:r>
              <a:rPr lang="en-US" sz="2200" dirty="0" err="1"/>
              <a:t>bila</a:t>
            </a:r>
            <a:r>
              <a:rPr lang="en-US" sz="2200" dirty="0"/>
              <a:t> </a:t>
            </a:r>
            <a:r>
              <a:rPr lang="en-US" sz="2200" dirty="0" err="1"/>
              <a:t>dibutuhkan</a:t>
            </a:r>
            <a:r>
              <a:rPr lang="en-US" sz="2200" dirty="0"/>
              <a:t>)</a:t>
            </a:r>
            <a:endParaRPr lang="en-US" sz="2200" dirty="0"/>
          </a:p>
          <a:p>
            <a:pPr marL="0" indent="395605">
              <a:buNone/>
            </a:pPr>
            <a:r>
              <a:rPr lang="en-US" sz="2200" dirty="0"/>
              <a:t>5.   Label </a:t>
            </a:r>
            <a:r>
              <a:rPr lang="en-US" sz="2200" dirty="0" err="1"/>
              <a:t>dan</a:t>
            </a:r>
            <a:r>
              <a:rPr lang="en-US" sz="2200" dirty="0"/>
              <a:t> Marker</a:t>
            </a:r>
            <a:endParaRPr lang="en-US" sz="2200" dirty="0"/>
          </a:p>
          <a:p>
            <a:pPr marL="0" indent="395605">
              <a:buNone/>
            </a:pPr>
            <a:r>
              <a:rPr lang="en-US" sz="2200" dirty="0"/>
              <a:t>6.   Ice Pack</a:t>
            </a:r>
            <a:endParaRPr lang="en-US" sz="2200" dirty="0"/>
          </a:p>
          <a:p>
            <a:pPr marL="0" indent="395605">
              <a:buNone/>
            </a:pPr>
            <a:r>
              <a:rPr lang="en-US" sz="2200" dirty="0"/>
              <a:t>7.   Cooler Bag (ice box) </a:t>
            </a:r>
            <a:r>
              <a:rPr lang="en-US" sz="2200" dirty="0" err="1"/>
              <a:t>dan</a:t>
            </a:r>
            <a:r>
              <a:rPr lang="en-US" sz="2200" dirty="0"/>
              <a:t> tube rack</a:t>
            </a:r>
            <a:endParaRPr lang="en-US" sz="22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172" name="Picture 4" descr="Chronic Cellars - Products - COOLPACK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15" y="1058093"/>
            <a:ext cx="1903472" cy="190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Jual Cooler - Cool - Ice Box - Bag Kotak Pendingin - Susu ASI - Objek  Laboratorium 6 liter di Lapak Indocreatif AlkesLab | Bukalapa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15" y="2729553"/>
            <a:ext cx="2465694" cy="203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Alcohol Swab - Tissue Alkohol | Shopee Indones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274" y="1330321"/>
            <a:ext cx="1359015" cy="139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Amazon.com: MedPride Powder-Free Nitrile Exam Gloves, Medium, Box/100:  Health &amp;amp; Personal Ca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863" y="1348482"/>
            <a:ext cx="1831965" cy="134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Memakai Masker Saat Olahraga, Berbahayakah? | Lifepack.i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389" y="2689336"/>
            <a:ext cx="1005576" cy="280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http://indolabware.com/uploads/Fisherbrand-MB%20100%20m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09" y="4759656"/>
            <a:ext cx="2273300" cy="175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966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smtClean="0">
                <a:latin typeface="+mn-lt"/>
              </a:rPr>
              <a:t>SAMPLING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782" y="1058092"/>
            <a:ext cx="8202304" cy="5465538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/>
              <a:t>P</a:t>
            </a:r>
            <a:r>
              <a:rPr lang="en-US" dirty="0" err="1" smtClean="0"/>
              <a:t>etugas</a:t>
            </a:r>
            <a:r>
              <a:rPr lang="en-US" dirty="0" smtClean="0"/>
              <a:t> </a:t>
            </a:r>
            <a:r>
              <a:rPr lang="en-US" dirty="0" err="1" smtClean="0"/>
              <a:t>kompeten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/>
              <a:t>Gunakan</a:t>
            </a:r>
            <a:r>
              <a:rPr lang="en-US" dirty="0" smtClean="0"/>
              <a:t> gloves, masker, </a:t>
            </a:r>
            <a:r>
              <a:rPr lang="en-US" dirty="0" err="1" smtClean="0"/>
              <a:t>aseptis</a:t>
            </a:r>
            <a:r>
              <a:rPr lang="en-US" dirty="0" smtClean="0"/>
              <a:t>.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/>
              <a:t>Steril</a:t>
            </a:r>
            <a:r>
              <a:rPr lang="en-US" dirty="0" smtClean="0"/>
              <a:t> </a:t>
            </a:r>
            <a:r>
              <a:rPr lang="en-US" dirty="0" err="1" smtClean="0"/>
              <a:t>kran</a:t>
            </a:r>
            <a:r>
              <a:rPr lang="en-US" dirty="0" smtClean="0"/>
              <a:t> dg alcohol,</a:t>
            </a:r>
            <a:r>
              <a:rPr lang="sv-SE" dirty="0"/>
              <a:t> </a:t>
            </a:r>
            <a:r>
              <a:rPr lang="sv-SE" b="1" dirty="0" smtClean="0"/>
              <a:t>dari </a:t>
            </a:r>
            <a:r>
              <a:rPr lang="sv-SE" b="1" dirty="0"/>
              <a:t>bagian dalam keran </a:t>
            </a:r>
            <a:r>
              <a:rPr lang="sv-SE" dirty="0"/>
              <a:t>dilanjutkan </a:t>
            </a:r>
            <a:r>
              <a:rPr lang="sv-SE" b="1" dirty="0"/>
              <a:t>bagian luar</a:t>
            </a:r>
            <a:r>
              <a:rPr lang="sv-SE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lepaskan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tambahan</a:t>
            </a:r>
            <a:r>
              <a:rPr lang="en-US" dirty="0" smtClean="0"/>
              <a:t> filter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kran</a:t>
            </a:r>
            <a:r>
              <a:rPr lang="en-US" dirty="0" smtClean="0"/>
              <a:t>.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/>
              <a:t>Alirkan</a:t>
            </a:r>
            <a:r>
              <a:rPr lang="en-US" dirty="0" smtClean="0"/>
              <a:t> 1-2 </a:t>
            </a:r>
            <a:r>
              <a:rPr lang="en-US" dirty="0" err="1" smtClean="0"/>
              <a:t>menit</a:t>
            </a:r>
            <a:r>
              <a:rPr lang="en-US" dirty="0" smtClean="0"/>
              <a:t>.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deras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terputus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/>
              <a:t>Endotoksin</a:t>
            </a:r>
            <a:r>
              <a:rPr lang="en-US" dirty="0" smtClean="0"/>
              <a:t> : </a:t>
            </a:r>
            <a:endParaRPr lang="en-US" dirty="0" smtClean="0"/>
          </a:p>
          <a:p>
            <a:pPr marL="627380" indent="-285750" algn="just">
              <a:buFont typeface="Wingdings" panose="05000000000000000000" pitchFamily="2" charset="2"/>
              <a:buChar char="Ø"/>
            </a:pPr>
            <a:r>
              <a:rPr lang="en-US" dirty="0" err="1"/>
              <a:t>G</a:t>
            </a:r>
            <a:r>
              <a:rPr lang="en-US" dirty="0" err="1" smtClean="0"/>
              <a:t>unakan</a:t>
            </a:r>
            <a:r>
              <a:rPr lang="en-US" dirty="0" smtClean="0"/>
              <a:t> </a:t>
            </a:r>
            <a:r>
              <a:rPr lang="en-US" dirty="0" err="1" smtClean="0"/>
              <a:t>wadah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/>
              <a:t> </a:t>
            </a:r>
            <a:r>
              <a:rPr lang="en-US" dirty="0" smtClean="0"/>
              <a:t>free </a:t>
            </a:r>
            <a:r>
              <a:rPr lang="en-US" dirty="0" err="1" smtClean="0"/>
              <a:t>pyrogen</a:t>
            </a:r>
            <a:r>
              <a:rPr lang="en-US" dirty="0" smtClean="0"/>
              <a:t> dg </a:t>
            </a:r>
            <a:r>
              <a:rPr lang="en-US" dirty="0" err="1" smtClean="0"/>
              <a:t>tutup</a:t>
            </a:r>
            <a:r>
              <a:rPr lang="en-US" dirty="0" smtClean="0"/>
              <a:t> </a:t>
            </a:r>
            <a:r>
              <a:rPr lang="en-US" dirty="0" err="1" smtClean="0"/>
              <a:t>menghadap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. </a:t>
            </a:r>
            <a:endParaRPr lang="en-US" dirty="0" smtClean="0"/>
          </a:p>
          <a:p>
            <a:pPr marL="627380" indent="-285750" algn="just">
              <a:buFont typeface="Wingdings" panose="05000000000000000000" pitchFamily="2" charset="2"/>
              <a:buChar char="Ø"/>
            </a:pPr>
            <a:r>
              <a:rPr lang="en-US" dirty="0" smtClean="0"/>
              <a:t>Isi 50 ml.</a:t>
            </a:r>
            <a:endParaRPr lang="en-US" dirty="0" smtClean="0"/>
          </a:p>
          <a:p>
            <a:pPr marL="627380" indent="-285750" algn="just">
              <a:buFont typeface="Wingdings" panose="05000000000000000000" pitchFamily="2" charset="2"/>
              <a:buChar char="Ø"/>
            </a:pPr>
            <a:r>
              <a:rPr lang="en-US" dirty="0" err="1" smtClean="0"/>
              <a:t>Hindari</a:t>
            </a:r>
            <a:r>
              <a:rPr lang="en-US" dirty="0" smtClean="0"/>
              <a:t> </a:t>
            </a:r>
            <a:r>
              <a:rPr lang="en-US" dirty="0" err="1" smtClean="0"/>
              <a:t>menyentuh</a:t>
            </a:r>
            <a:r>
              <a:rPr lang="en-US" dirty="0" smtClean="0"/>
              <a:t> </a:t>
            </a:r>
            <a:r>
              <a:rPr lang="en-US" dirty="0" err="1" smtClean="0"/>
              <a:t>kran</a:t>
            </a:r>
            <a:r>
              <a:rPr lang="en-US" dirty="0" smtClean="0"/>
              <a:t>. </a:t>
            </a:r>
            <a:r>
              <a:rPr lang="en-US" dirty="0" err="1" smtClean="0"/>
              <a:t>Tutup</a:t>
            </a:r>
            <a:r>
              <a:rPr lang="en-US" dirty="0" smtClean="0"/>
              <a:t> </a:t>
            </a:r>
            <a:r>
              <a:rPr lang="en-US" dirty="0" err="1" smtClean="0"/>
              <a:t>wadah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. TIDAK BOLEH </a:t>
            </a:r>
            <a:r>
              <a:rPr lang="en-US" dirty="0" err="1" smtClean="0"/>
              <a:t>menyentuh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wadah</a:t>
            </a:r>
            <a:r>
              <a:rPr lang="en-US" dirty="0" smtClean="0"/>
              <a:t>.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/>
              <a:t>ALT : </a:t>
            </a:r>
            <a:endParaRPr lang="en-US" dirty="0" smtClean="0"/>
          </a:p>
          <a:p>
            <a:pPr marL="627380" indent="-285750" algn="just">
              <a:buFont typeface="Wingdings" panose="05000000000000000000" pitchFamily="2" charset="2"/>
              <a:buChar char="Ø"/>
            </a:pPr>
            <a:r>
              <a:rPr lang="en-US" dirty="0" err="1" smtClean="0"/>
              <a:t>c</a:t>
            </a:r>
            <a:r>
              <a:rPr lang="en-US" altLang="en-US" dirty="0" err="1" smtClean="0"/>
              <a:t>ontoh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uji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diambil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secara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aseptis</a:t>
            </a:r>
            <a:r>
              <a:rPr lang="en-US" altLang="en-US" dirty="0" smtClean="0"/>
              <a:t>  </a:t>
            </a:r>
            <a:r>
              <a:rPr lang="en-US" altLang="en-US" dirty="0" err="1" smtClean="0"/>
              <a:t>sebanyak</a:t>
            </a:r>
            <a:r>
              <a:rPr lang="en-US" altLang="en-US" dirty="0" smtClean="0"/>
              <a:t>  50 – 100 ml , </a:t>
            </a:r>
            <a:r>
              <a:rPr lang="en-US" altLang="en-US" dirty="0" err="1" smtClean="0"/>
              <a:t>ditampung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dlm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botol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steril</a:t>
            </a:r>
            <a:r>
              <a:rPr lang="en-US" altLang="en-US" dirty="0" smtClean="0"/>
              <a:t> . </a:t>
            </a:r>
            <a:endParaRPr lang="en-US" altLang="en-US" dirty="0" smtClean="0"/>
          </a:p>
          <a:p>
            <a:pPr marL="627380" indent="-285750" algn="just">
              <a:buFont typeface="Wingdings" panose="05000000000000000000" pitchFamily="2" charset="2"/>
              <a:buChar char="Ø"/>
            </a:pPr>
            <a:r>
              <a:rPr lang="en-US" altLang="en-US" dirty="0" err="1" smtClean="0"/>
              <a:t>Tutup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wadah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kembali</a:t>
            </a:r>
            <a:r>
              <a:rPr lang="en-US" altLang="en-US" dirty="0" smtClean="0"/>
              <a:t>.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/>
              <a:t>Beri</a:t>
            </a:r>
            <a:r>
              <a:rPr lang="en-US" dirty="0" smtClean="0"/>
              <a:t> </a:t>
            </a:r>
            <a:r>
              <a:rPr lang="en-US" dirty="0" err="1" smtClean="0"/>
              <a:t>identitas</a:t>
            </a:r>
            <a:r>
              <a:rPr lang="en-US" dirty="0" smtClean="0"/>
              <a:t>, </a:t>
            </a:r>
            <a:r>
              <a:rPr lang="en-US" dirty="0" err="1" smtClean="0"/>
              <a:t>tanggal</a:t>
            </a:r>
            <a:r>
              <a:rPr lang="en-US" dirty="0" smtClean="0"/>
              <a:t>, </a:t>
            </a:r>
            <a:r>
              <a:rPr lang="en-US" dirty="0" err="1" smtClean="0"/>
              <a:t>lokasi</a:t>
            </a:r>
            <a:r>
              <a:rPr lang="en-US" dirty="0" smtClean="0"/>
              <a:t>, </a:t>
            </a:r>
            <a:r>
              <a:rPr lang="en-US" dirty="0" err="1" smtClean="0"/>
              <a:t>waktu</a:t>
            </a:r>
            <a:r>
              <a:rPr lang="en-US" dirty="0" smtClean="0"/>
              <a:t>,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petugas</a:t>
            </a:r>
            <a:r>
              <a:rPr lang="en-US" dirty="0" smtClean="0"/>
              <a:t>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757" y="3637432"/>
            <a:ext cx="3502025" cy="2430694"/>
          </a:xfrm>
          <a:prstGeom prst="rect">
            <a:avLst/>
          </a:prstGeom>
        </p:spPr>
      </p:pic>
      <p:pic>
        <p:nvPicPr>
          <p:cNvPr id="7170" name="Picture 2" descr="Jual Mesin RO Rumah Sakit &amp;amp; Farmasi Murah Standar W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7" y="1160060"/>
            <a:ext cx="3502025" cy="247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700087"/>
            <a:ext cx="10515600" cy="555507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+mn-lt"/>
              </a:rPr>
              <a:t>DISTRIBUSI CONTOH UJI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0726" y="1801505"/>
            <a:ext cx="5159659" cy="2935438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err="1" smtClean="0"/>
              <a:t>Simpan</a:t>
            </a:r>
            <a:r>
              <a:rPr lang="en-US" sz="2200" dirty="0" smtClean="0"/>
              <a:t> </a:t>
            </a:r>
            <a:r>
              <a:rPr lang="en-US" sz="2200" dirty="0" err="1"/>
              <a:t>dalam</a:t>
            </a:r>
            <a:r>
              <a:rPr lang="en-US" sz="2200" dirty="0"/>
              <a:t> marine cooler dg </a:t>
            </a:r>
            <a:r>
              <a:rPr lang="en-US" sz="2200" dirty="0" err="1"/>
              <a:t>mengontrol</a:t>
            </a:r>
            <a:r>
              <a:rPr lang="en-US" sz="2200" dirty="0"/>
              <a:t> </a:t>
            </a:r>
            <a:r>
              <a:rPr lang="en-US" sz="2200" dirty="0" err="1"/>
              <a:t>kondisi</a:t>
            </a:r>
            <a:r>
              <a:rPr lang="en-US" sz="2200" dirty="0"/>
              <a:t> </a:t>
            </a:r>
            <a:r>
              <a:rPr lang="en-US" sz="2200" dirty="0" err="1"/>
              <a:t>distribusi</a:t>
            </a:r>
            <a:r>
              <a:rPr lang="en-US" sz="2200" dirty="0"/>
              <a:t> (</a:t>
            </a:r>
            <a:r>
              <a:rPr lang="en-US" sz="2200" dirty="0" err="1"/>
              <a:t>suhu</a:t>
            </a:r>
            <a:r>
              <a:rPr lang="en-US" sz="2200" dirty="0"/>
              <a:t> 2-8</a:t>
            </a:r>
            <a:r>
              <a:rPr lang="en-US" sz="2200" dirty="0">
                <a:cs typeface="Times New Roman" panose="02020603050405020304" pitchFamily="18" charset="0"/>
              </a:rPr>
              <a:t>°C</a:t>
            </a:r>
            <a:r>
              <a:rPr lang="en-US" sz="2200" dirty="0"/>
              <a:t>). </a:t>
            </a:r>
            <a:endParaRPr lang="en-US" sz="2200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err="1" smtClean="0"/>
              <a:t>Secepat</a:t>
            </a:r>
            <a:r>
              <a:rPr lang="en-US" sz="2200" dirty="0" smtClean="0"/>
              <a:t> </a:t>
            </a:r>
            <a:r>
              <a:rPr lang="en-US" sz="2200" dirty="0" err="1"/>
              <a:t>mungkin</a:t>
            </a:r>
            <a:r>
              <a:rPr lang="en-US" sz="2200" dirty="0"/>
              <a:t> </a:t>
            </a:r>
            <a:r>
              <a:rPr lang="en-US" sz="2200" dirty="0" err="1"/>
              <a:t>didistribusikan</a:t>
            </a:r>
            <a:r>
              <a:rPr lang="en-US" sz="2200" dirty="0"/>
              <a:t> </a:t>
            </a:r>
            <a:r>
              <a:rPr lang="en-US" sz="2200" dirty="0" err="1"/>
              <a:t>ke</a:t>
            </a:r>
            <a:r>
              <a:rPr lang="en-US" sz="2200" dirty="0"/>
              <a:t> </a:t>
            </a:r>
            <a:r>
              <a:rPr lang="en-US" sz="2200" dirty="0" err="1"/>
              <a:t>laboratorium</a:t>
            </a:r>
            <a:r>
              <a:rPr lang="en-US" sz="2200" dirty="0"/>
              <a:t>.</a:t>
            </a:r>
            <a:endParaRPr lang="en-US" sz="22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smtClean="0"/>
              <a:t>Holding time &lt;</a:t>
            </a:r>
            <a:r>
              <a:rPr lang="en-US" sz="2200" dirty="0"/>
              <a:t>24 </a:t>
            </a:r>
            <a:r>
              <a:rPr lang="en-US" sz="2200" dirty="0" smtClean="0"/>
              <a:t>jam</a:t>
            </a:r>
            <a:endParaRPr lang="en-US" sz="2200" dirty="0"/>
          </a:p>
          <a:p>
            <a:pPr marL="0" indent="0">
              <a:buNone/>
            </a:pPr>
            <a:r>
              <a:rPr lang="en-US" sz="2400" dirty="0"/>
              <a:t>	</a:t>
            </a:r>
            <a:endParaRPr lang="en-US" sz="2400" dirty="0" smtClean="0"/>
          </a:p>
        </p:txBody>
      </p:sp>
      <p:pic>
        <p:nvPicPr>
          <p:cNvPr id="1026" name="Picture 2" descr="Sampling-Analisis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73" y="1802674"/>
            <a:ext cx="4271253" cy="293426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327" y="365126"/>
            <a:ext cx="11181804" cy="603865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atin typeface="+mn-lt"/>
              </a:rPr>
              <a:t>Metode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Kuantitatif</a:t>
            </a:r>
            <a:r>
              <a:rPr lang="en-US" sz="3200" b="1" dirty="0" smtClean="0">
                <a:latin typeface="+mn-lt"/>
              </a:rPr>
              <a:t> – </a:t>
            </a:r>
            <a:r>
              <a:rPr lang="en-US" sz="3200" b="1" dirty="0" err="1" smtClean="0">
                <a:latin typeface="+mn-lt"/>
              </a:rPr>
              <a:t>Metode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Kinetik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Turbidimetric</a:t>
            </a:r>
            <a:endParaRPr lang="en-US" sz="3200" b="1" dirty="0">
              <a:latin typeface="+mn-lt"/>
            </a:endParaRPr>
          </a:p>
        </p:txBody>
      </p:sp>
      <p:pic>
        <p:nvPicPr>
          <p:cNvPr id="6154" name="Picture 10" descr="BioTek ELx808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709" y="968991"/>
            <a:ext cx="4147758" cy="304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/>
          <p:nvPr/>
        </p:nvSpPr>
        <p:spPr>
          <a:xfrm>
            <a:off x="4727201" y="4415369"/>
            <a:ext cx="6359004" cy="1983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sz="2400" dirty="0" err="1" smtClean="0"/>
              <a:t>Spesimen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diinkubasi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dgn</a:t>
            </a:r>
            <a:r>
              <a:rPr lang="en-US" altLang="en-US" sz="2400" dirty="0" smtClean="0"/>
              <a:t> LAL </a:t>
            </a:r>
            <a:r>
              <a:rPr lang="en-US" altLang="en-US" sz="2400" dirty="0" err="1" smtClean="0"/>
              <a:t>bersamaan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dengan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kecepatan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peningkatan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dalam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turbidimetri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kemudian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diukur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dengan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spektrofotometri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dibandingkan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dengan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standar</a:t>
            </a:r>
            <a:r>
              <a:rPr lang="en-US" altLang="en-US" sz="2400" dirty="0" smtClean="0"/>
              <a:t>.</a:t>
            </a:r>
            <a:endParaRPr lang="en-US" altLang="en-US" sz="2400" dirty="0" smtClean="0"/>
          </a:p>
          <a:p>
            <a:pPr marL="0" indent="0">
              <a:buFont typeface="Wingdings 3" panose="05040102010807070707" charset="2"/>
              <a:buNone/>
            </a:pPr>
            <a:endParaRPr lang="en-US" dirty="0"/>
          </a:p>
        </p:txBody>
      </p:sp>
      <p:pic>
        <p:nvPicPr>
          <p:cNvPr id="2054" name="Picture 6" descr="Bioendo ™ KT Endotoksin Test Kit (Kinetic Turbidimetric Assay) Produsen dan  Pemasok - Harga - Teknologi Bioe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39" y="968991"/>
            <a:ext cx="4289716" cy="606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420" y="231869"/>
            <a:ext cx="9863737" cy="98278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+mn-lt"/>
              </a:rPr>
              <a:t>KELEBIHAN, KEKURANGAN METODE SEMIKUANTITATIF DAN KUANTITATIF KINETIC TURBIDIMETRIC</a:t>
            </a:r>
            <a:endParaRPr lang="en-US" sz="3200" b="1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420" y="4464731"/>
            <a:ext cx="4218241" cy="20873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62" y="1435825"/>
            <a:ext cx="5271688" cy="2076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849" y="1214651"/>
            <a:ext cx="6593125" cy="554197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03" y="172278"/>
            <a:ext cx="10931570" cy="82163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dirty="0" err="1" smtClean="0"/>
              <a:t>pengujian</a:t>
            </a:r>
            <a:r>
              <a:rPr lang="en-US" dirty="0" smtClean="0"/>
              <a:t> </a:t>
            </a:r>
            <a:r>
              <a:rPr lang="en-US" dirty="0" err="1" smtClean="0"/>
              <a:t>Endotoksin</a:t>
            </a:r>
            <a:r>
              <a:rPr lang="en-US" dirty="0" smtClean="0"/>
              <a:t> </a:t>
            </a:r>
            <a:r>
              <a:rPr lang="en-US" dirty="0" err="1" smtClean="0"/>
              <a:t>Kuantitatif</a:t>
            </a:r>
            <a:r>
              <a:rPr lang="en-US" dirty="0" smtClean="0"/>
              <a:t> Kinetic </a:t>
            </a:r>
            <a:r>
              <a:rPr lang="en-US" dirty="0" err="1" smtClean="0"/>
              <a:t>Turbidimetric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1060" y="1470991"/>
            <a:ext cx="1484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Sampling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45" y="2765184"/>
            <a:ext cx="2680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Holding time 2-8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maks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24 jam)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491" y="4835638"/>
            <a:ext cx="93725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Cek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pH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contoh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uji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:</a:t>
            </a:r>
            <a:br>
              <a:rPr lang="en-US" sz="2400" dirty="0" smtClean="0"/>
            </a:br>
            <a:r>
              <a:rPr lang="en-US" sz="2000" dirty="0" smtClean="0"/>
              <a:t>- pH </a:t>
            </a:r>
            <a:r>
              <a:rPr lang="en-US" sz="2000" dirty="0" smtClean="0"/>
              <a:t>yang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dibaca</a:t>
            </a:r>
            <a:r>
              <a:rPr lang="en-US" sz="2000" dirty="0" smtClean="0"/>
              <a:t> </a:t>
            </a:r>
            <a:r>
              <a:rPr lang="en-US" sz="2000" dirty="0" err="1" smtClean="0"/>
              <a:t>alat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6,5 – </a:t>
            </a:r>
            <a:r>
              <a:rPr lang="en-US" sz="2000" dirty="0" smtClean="0"/>
              <a:t>8.</a:t>
            </a:r>
            <a:endParaRPr lang="en-US" sz="2000" dirty="0" smtClean="0"/>
          </a:p>
          <a:p>
            <a:r>
              <a:rPr lang="en-US" sz="2000" dirty="0" smtClean="0"/>
              <a:t>- pH</a:t>
            </a:r>
            <a:r>
              <a:rPr lang="en-US" sz="2000" dirty="0" smtClean="0"/>
              <a:t> </a:t>
            </a:r>
            <a:r>
              <a:rPr lang="en-US" sz="2000" dirty="0" err="1" smtClean="0"/>
              <a:t>diluar</a:t>
            </a:r>
            <a:r>
              <a:rPr lang="en-US" sz="2000" dirty="0" smtClean="0"/>
              <a:t> range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pengenceran</a:t>
            </a:r>
            <a:r>
              <a:rPr lang="en-US" sz="2000" dirty="0" smtClean="0"/>
              <a:t> </a:t>
            </a:r>
            <a:r>
              <a:rPr lang="en-US" sz="2000" dirty="0" err="1" smtClean="0"/>
              <a:t>berdasar</a:t>
            </a:r>
            <a:r>
              <a:rPr lang="en-US" sz="2000" dirty="0" smtClean="0"/>
              <a:t> </a:t>
            </a:r>
            <a:r>
              <a:rPr lang="en-US" sz="2000" dirty="0" smtClean="0"/>
              <a:t>MVD.</a:t>
            </a:r>
            <a:endParaRPr lang="en-US" sz="2000" dirty="0" smtClean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Laboratorium</a:t>
            </a:r>
            <a:r>
              <a:rPr lang="en-US" sz="2000" dirty="0" smtClean="0"/>
              <a:t> </a:t>
            </a:r>
            <a:r>
              <a:rPr lang="en-US" sz="2000" dirty="0" err="1" smtClean="0"/>
              <a:t>menerima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pH minimal 4,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maksimal</a:t>
            </a:r>
            <a:r>
              <a:rPr lang="en-US" sz="2000" dirty="0" smtClean="0"/>
              <a:t> 8.</a:t>
            </a:r>
            <a:endParaRPr lang="en-US" sz="2000" dirty="0"/>
          </a:p>
        </p:txBody>
      </p:sp>
      <p:sp>
        <p:nvSpPr>
          <p:cNvPr id="10" name="Down Arrow 9"/>
          <p:cNvSpPr/>
          <p:nvPr/>
        </p:nvSpPr>
        <p:spPr>
          <a:xfrm>
            <a:off x="526763" y="3703927"/>
            <a:ext cx="841511" cy="8625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876799" y="3612098"/>
            <a:ext cx="4797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a.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Pembuatan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kurva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standard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799" y="2612118"/>
            <a:ext cx="354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b.Pembuatan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sampel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23792" y="1540801"/>
            <a:ext cx="4644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c. Running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pembacaan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hasil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>
            <a:off x="526764" y="2008711"/>
            <a:ext cx="841511" cy="6152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flipV="1">
            <a:off x="5903841" y="4208342"/>
            <a:ext cx="1020417" cy="4927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flipV="1">
            <a:off x="5903842" y="3103464"/>
            <a:ext cx="1020417" cy="4927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 flipV="1">
            <a:off x="5903843" y="2059771"/>
            <a:ext cx="1020417" cy="4927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0" t="50048" r="29873" b="13043"/>
          <a:stretch>
            <a:fillRect/>
          </a:stretch>
        </p:blipFill>
        <p:spPr>
          <a:xfrm>
            <a:off x="219367" y="852258"/>
            <a:ext cx="3919771" cy="2707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18164" r="23333" b="9371"/>
          <a:stretch>
            <a:fillRect/>
          </a:stretch>
        </p:blipFill>
        <p:spPr>
          <a:xfrm>
            <a:off x="2179562" y="3585250"/>
            <a:ext cx="3919151" cy="29733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531" y="132526"/>
            <a:ext cx="6308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a.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Pembuatan</a:t>
            </a:r>
            <a:r>
              <a:rPr lang="en-US" sz="2400" dirty="0" smtClean="0"/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Kurva</a:t>
            </a:r>
            <a:r>
              <a:rPr lang="en-US" sz="2400" dirty="0" smtClean="0"/>
              <a:t> 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Standard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1" t="3271" r="9707" b="14149"/>
          <a:stretch>
            <a:fillRect/>
          </a:stretch>
        </p:blipFill>
        <p:spPr>
          <a:xfrm>
            <a:off x="5641028" y="742563"/>
            <a:ext cx="2326332" cy="36962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20483" r="14010" b="8019"/>
          <a:stretch>
            <a:fillRect/>
          </a:stretch>
        </p:blipFill>
        <p:spPr>
          <a:xfrm>
            <a:off x="7946217" y="3454564"/>
            <a:ext cx="3213080" cy="31040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0574" y="3585250"/>
            <a:ext cx="144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Standard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4243" y="6096000"/>
            <a:ext cx="155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3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titik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kurva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15130" y="2345635"/>
            <a:ext cx="119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vortex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8714" y="5912253"/>
            <a:ext cx="1720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Ketelitian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kehati-hatian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33410" y="148667"/>
            <a:ext cx="859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Pembuatan</a:t>
            </a:r>
            <a:r>
              <a:rPr lang="en-US" sz="2400" dirty="0" smtClean="0"/>
              <a:t>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Sampel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" t="-1159" r="418" b="21282"/>
          <a:stretch>
            <a:fillRect/>
          </a:stretch>
        </p:blipFill>
        <p:spPr>
          <a:xfrm>
            <a:off x="339429" y="879216"/>
            <a:ext cx="2323244" cy="2950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343" r="11197" b="16136"/>
          <a:stretch>
            <a:fillRect/>
          </a:stretch>
        </p:blipFill>
        <p:spPr>
          <a:xfrm>
            <a:off x="2146250" y="3441631"/>
            <a:ext cx="3326899" cy="30784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2" r="9098" b="7054"/>
          <a:stretch>
            <a:fillRect/>
          </a:stretch>
        </p:blipFill>
        <p:spPr>
          <a:xfrm>
            <a:off x="4927267" y="879216"/>
            <a:ext cx="2758994" cy="28966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4" r="1350" b="6665"/>
          <a:stretch>
            <a:fillRect/>
          </a:stretch>
        </p:blipFill>
        <p:spPr>
          <a:xfrm>
            <a:off x="7562616" y="2941982"/>
            <a:ext cx="3198149" cy="37466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339429" y="214928"/>
            <a:ext cx="859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c. Running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pembacaan</a:t>
            </a:r>
            <a:r>
              <a:rPr lang="en-US" sz="3200" dirty="0" smtClean="0"/>
              <a:t> </a:t>
            </a:r>
            <a:r>
              <a:rPr lang="en-US" sz="3200" dirty="0" err="1" smtClean="0"/>
              <a:t>hasil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9" t="8952" r="5326"/>
          <a:stretch>
            <a:fillRect/>
          </a:stretch>
        </p:blipFill>
        <p:spPr>
          <a:xfrm>
            <a:off x="339429" y="799703"/>
            <a:ext cx="5706770" cy="33879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9" r="11885" b="13742"/>
          <a:stretch>
            <a:fillRect/>
          </a:stretch>
        </p:blipFill>
        <p:spPr>
          <a:xfrm>
            <a:off x="5459108" y="3394234"/>
            <a:ext cx="5540196" cy="31615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339429" y="214928"/>
            <a:ext cx="859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Pembacaan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Kurva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Standard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l="27695" t="27582" r="28611" b="25365"/>
          <a:stretch>
            <a:fillRect/>
          </a:stretch>
        </p:blipFill>
        <p:spPr>
          <a:xfrm>
            <a:off x="339429" y="799703"/>
            <a:ext cx="7426345" cy="52213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35617" y="1470991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 &gt; 0,98</a:t>
            </a:r>
            <a:endParaRPr lang="en-US" dirty="0" smtClean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684104" y="1179443"/>
            <a:ext cx="4320209" cy="476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/>
          <p:cNvSpPr/>
          <p:nvPr/>
        </p:nvSpPr>
        <p:spPr>
          <a:xfrm>
            <a:off x="5698435" y="3710609"/>
            <a:ext cx="145773" cy="188180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5963478" y="3843130"/>
            <a:ext cx="2372139" cy="8083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99583" y="3538330"/>
            <a:ext cx="1643269" cy="304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01879" y="3690730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%CV &lt; 10%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59916" y="307693"/>
            <a:ext cx="859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Pembacaan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Sampel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l="27796" t="20335" r="29426" b="34375"/>
          <a:stretch>
            <a:fillRect/>
          </a:stretch>
        </p:blipFill>
        <p:spPr>
          <a:xfrm>
            <a:off x="259916" y="1099930"/>
            <a:ext cx="7770016" cy="4625009"/>
          </a:xfrm>
          <a:prstGeom prst="rect">
            <a:avLst/>
          </a:prstGeom>
        </p:spPr>
      </p:pic>
      <p:sp>
        <p:nvSpPr>
          <p:cNvPr id="6" name="Right Brace 5"/>
          <p:cNvSpPr/>
          <p:nvPr/>
        </p:nvSpPr>
        <p:spPr>
          <a:xfrm>
            <a:off x="4691270" y="4028661"/>
            <a:ext cx="45719" cy="148424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903304" y="3154017"/>
            <a:ext cx="3953280" cy="14974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856584" y="2946555"/>
            <a:ext cx="140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%CV &lt; 20%</a:t>
            </a:r>
            <a:endParaRPr lang="en-US" dirty="0" smtClean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029932" y="4479235"/>
            <a:ext cx="826652" cy="132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8196247" y="4545496"/>
            <a:ext cx="660337" cy="8244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974037" y="4401450"/>
            <a:ext cx="1919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Spike recovery 50-150%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374062" y="135475"/>
            <a:ext cx="859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Pembacaan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Kurva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Standard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4157" y="2350424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 &gt; 0,98</a:t>
            </a:r>
            <a:endParaRPr lang="en-US" dirty="0" smtClean="0"/>
          </a:p>
        </p:txBody>
      </p:sp>
      <p:sp>
        <p:nvSpPr>
          <p:cNvPr id="12" name="Right Brace 11"/>
          <p:cNvSpPr/>
          <p:nvPr/>
        </p:nvSpPr>
        <p:spPr>
          <a:xfrm>
            <a:off x="5698435" y="3710609"/>
            <a:ext cx="145773" cy="188180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925340" y="4363182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%CV &lt; 10%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/>
          <a:srcRect l="23416" t="27763" r="26777" b="20369"/>
          <a:stretch>
            <a:fillRect/>
          </a:stretch>
        </p:blipFill>
        <p:spPr>
          <a:xfrm>
            <a:off x="374062" y="1379449"/>
            <a:ext cx="8027817" cy="499189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121426" y="1691224"/>
            <a:ext cx="4147931" cy="659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/>
          <p:cNvSpPr/>
          <p:nvPr/>
        </p:nvSpPr>
        <p:spPr>
          <a:xfrm>
            <a:off x="6427304" y="4349930"/>
            <a:ext cx="45719" cy="171956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692348" y="4732514"/>
            <a:ext cx="2232992" cy="104529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59916" y="100016"/>
            <a:ext cx="859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Pembacaan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Sampel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56584" y="2946555"/>
            <a:ext cx="140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%CV &lt; 20%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9214405" y="5582171"/>
            <a:ext cx="1919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Spike recovery 50-150%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/>
          <a:srcRect l="20768" t="15263" r="23213" b="24955"/>
          <a:stretch>
            <a:fillRect/>
          </a:stretch>
        </p:blipFill>
        <p:spPr>
          <a:xfrm>
            <a:off x="371060" y="2067339"/>
            <a:ext cx="8295862" cy="46250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9916" y="703787"/>
            <a:ext cx="10972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MVD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pengenceran</a:t>
            </a:r>
            <a:r>
              <a:rPr lang="en-US" dirty="0" smtClean="0"/>
              <a:t> </a:t>
            </a:r>
            <a:r>
              <a:rPr lang="en-US" dirty="0" err="1" smtClean="0"/>
              <a:t>maksimal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disesuaikan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NAB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mutu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limit </a:t>
            </a:r>
            <a:r>
              <a:rPr lang="en-US" dirty="0" err="1" smtClean="0"/>
              <a:t>deteksi</a:t>
            </a:r>
            <a:r>
              <a:rPr lang="en-US" dirty="0" smtClean="0"/>
              <a:t> </a:t>
            </a:r>
            <a:r>
              <a:rPr lang="en-US" dirty="0" err="1" smtClean="0"/>
              <a:t>pengujian</a:t>
            </a:r>
            <a:r>
              <a:rPr lang="en-US" dirty="0" smtClean="0"/>
              <a:t>. </a:t>
            </a:r>
            <a:r>
              <a:rPr lang="en-US" dirty="0" err="1" smtClean="0"/>
              <a:t>Misal</a:t>
            </a:r>
            <a:r>
              <a:rPr lang="en-US" dirty="0" smtClean="0"/>
              <a:t> NAB 2 EU, limit </a:t>
            </a:r>
            <a:r>
              <a:rPr lang="en-US" dirty="0" err="1" smtClean="0"/>
              <a:t>deteksi</a:t>
            </a:r>
            <a:r>
              <a:rPr lang="en-US" dirty="0" smtClean="0"/>
              <a:t> 0,05 EU.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pengenceran</a:t>
            </a:r>
            <a:r>
              <a:rPr lang="en-US" dirty="0" smtClean="0"/>
              <a:t> </a:t>
            </a:r>
            <a:r>
              <a:rPr lang="en-US" dirty="0" err="1" smtClean="0"/>
              <a:t>maksimal</a:t>
            </a:r>
            <a:r>
              <a:rPr lang="en-US" dirty="0" smtClean="0"/>
              <a:t>/MVD </a:t>
            </a:r>
            <a:r>
              <a:rPr lang="en-US" dirty="0" err="1" smtClean="0"/>
              <a:t>adalah</a:t>
            </a:r>
            <a:r>
              <a:rPr lang="en-US" dirty="0" smtClean="0"/>
              <a:t> 2 : 0,05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40 kali.</a:t>
            </a:r>
            <a:br>
              <a:rPr lang="en-US" dirty="0" smtClean="0"/>
            </a:b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pengenceran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MVD 40 kali </a:t>
            </a:r>
            <a:r>
              <a:rPr lang="en-US" dirty="0" err="1"/>
              <a:t>dikarenakan</a:t>
            </a:r>
            <a:r>
              <a:rPr lang="en-US" dirty="0"/>
              <a:t> pH &lt; </a:t>
            </a:r>
            <a:r>
              <a:rPr lang="en-US" dirty="0" smtClean="0"/>
              <a:t>4.</a:t>
            </a:r>
            <a:endParaRPr lang="en-US" dirty="0"/>
          </a:p>
          <a:p>
            <a:endParaRPr lang="en-US" dirty="0"/>
          </a:p>
        </p:txBody>
      </p:sp>
      <p:sp>
        <p:nvSpPr>
          <p:cNvPr id="15" name="Right Brace 14"/>
          <p:cNvSpPr/>
          <p:nvPr/>
        </p:nvSpPr>
        <p:spPr>
          <a:xfrm>
            <a:off x="5128591" y="5047781"/>
            <a:ext cx="45719" cy="1353019"/>
          </a:xfrm>
          <a:prstGeom prst="rightBrac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6135757" y="3315887"/>
            <a:ext cx="2838280" cy="1242861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174310" y="3315887"/>
            <a:ext cx="3799727" cy="2369296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481391" y="5473148"/>
            <a:ext cx="781879" cy="463826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8481391" y="5936974"/>
            <a:ext cx="781879" cy="463826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6297756" y="5731565"/>
            <a:ext cx="816173" cy="342088"/>
            <a:chOff x="6258000" y="5705061"/>
            <a:chExt cx="816173" cy="342088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6258000" y="5705061"/>
              <a:ext cx="816173" cy="1922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074173" y="5724290"/>
              <a:ext cx="0" cy="30908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6258000" y="6029739"/>
              <a:ext cx="816173" cy="13252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258000" y="5743519"/>
              <a:ext cx="0" cy="30363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8" name="Straight Arrow Connector 37"/>
          <p:cNvCxnSpPr/>
          <p:nvPr/>
        </p:nvCxnSpPr>
        <p:spPr>
          <a:xfrm flipV="1">
            <a:off x="7421217" y="4747591"/>
            <a:ext cx="1732141" cy="10981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142421" y="4147426"/>
            <a:ext cx="2667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Dikarenakan</a:t>
            </a:r>
            <a:r>
              <a:rPr lang="en-US" dirty="0" smtClean="0"/>
              <a:t> </a:t>
            </a:r>
            <a:r>
              <a:rPr lang="en-US" dirty="0" err="1" smtClean="0"/>
              <a:t>pengenceran</a:t>
            </a:r>
            <a:r>
              <a:rPr lang="en-US" dirty="0" smtClean="0"/>
              <a:t>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limit </a:t>
            </a:r>
            <a:r>
              <a:rPr lang="en-US" dirty="0" err="1" smtClean="0"/>
              <a:t>deteksi</a:t>
            </a:r>
            <a:r>
              <a:rPr lang="en-US" dirty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&lt;2 EU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03" y="702365"/>
            <a:ext cx="10030423" cy="103367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Faktor-faktor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Pengujian</a:t>
            </a:r>
            <a:r>
              <a:rPr lang="en-US" dirty="0" smtClean="0"/>
              <a:t> </a:t>
            </a:r>
            <a:r>
              <a:rPr lang="en-US" dirty="0" err="1" smtClean="0"/>
              <a:t>Endotoksin</a:t>
            </a:r>
            <a:r>
              <a:rPr lang="en-US" dirty="0" smtClean="0"/>
              <a:t> </a:t>
            </a:r>
            <a:r>
              <a:rPr lang="en-US" dirty="0" err="1" smtClean="0"/>
              <a:t>Kuantitatif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68" y="2080591"/>
            <a:ext cx="9752127" cy="3364424"/>
          </a:xfrm>
        </p:spPr>
        <p:txBody>
          <a:bodyPr/>
          <a:lstStyle/>
          <a:p>
            <a:pPr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Sampling 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teknis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petugas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free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pyrogen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 3" panose="05040102010807070707" charset="2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Distribusi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suhu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2-8°C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maksimal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 jam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 3" panose="05040102010807070707" charset="2"/>
              <a:buAutoNum type="arabicPeriod"/>
            </a:pP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Sampel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kekeruhan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rasio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volume,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inkubasi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temperature, pH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lain2)</a:t>
            </a:r>
            <a:endParaRPr lang="en-US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pH 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(6,5-8 yang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dibaca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alat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4-8 yang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diterima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laboratorium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AutoNum type="arabicPeriod"/>
            </a:pPr>
            <a:r>
              <a:rPr lang="en-US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Kecepatan</a:t>
            </a:r>
            <a: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pengujian</a:t>
            </a:r>
            <a: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maksimal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spike LAL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menit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kecepatan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ketepatan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pemipetan</a:t>
            </a: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649" y="1394252"/>
            <a:ext cx="8413455" cy="3615070"/>
          </a:xfrm>
          <a:prstGeom prst="rect">
            <a:avLst/>
          </a:prstGeom>
        </p:spPr>
      </p:pic>
      <p:sp>
        <p:nvSpPr>
          <p:cNvPr id="6" name="Title 3"/>
          <p:cNvSpPr txBox="1">
            <a:spLocks noGrp="1"/>
          </p:cNvSpPr>
          <p:nvPr>
            <p:ph type="title"/>
          </p:nvPr>
        </p:nvSpPr>
        <p:spPr>
          <a:xfrm>
            <a:off x="392437" y="603598"/>
            <a:ext cx="8596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Pengaruh</a:t>
            </a:r>
            <a:r>
              <a:rPr lang="en-US" sz="3200" dirty="0"/>
              <a:t> </a:t>
            </a:r>
            <a:r>
              <a:rPr lang="en-US" sz="3200" dirty="0" smtClean="0"/>
              <a:t>lama </a:t>
            </a:r>
            <a:r>
              <a:rPr lang="en-US" sz="3200" dirty="0" err="1" smtClean="0"/>
              <a:t>simpan</a:t>
            </a:r>
            <a:r>
              <a:rPr lang="en-US" sz="3200" dirty="0" smtClean="0"/>
              <a:t> </a:t>
            </a:r>
            <a:r>
              <a:rPr lang="en-US" sz="3200" dirty="0" err="1" smtClean="0"/>
              <a:t>contoh</a:t>
            </a:r>
            <a:r>
              <a:rPr lang="en-US" sz="3200" dirty="0" smtClean="0"/>
              <a:t> </a:t>
            </a:r>
            <a:r>
              <a:rPr lang="en-US" sz="3200" dirty="0" err="1" smtClean="0"/>
              <a:t>uji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2122" y="5420139"/>
            <a:ext cx="8759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Catatan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pengujian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&lt;24 jam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penyimpanan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suhu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2-8°C,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pengujian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melewati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simpan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24 jam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selisih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pengujian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awal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335" y="434157"/>
            <a:ext cx="8596668" cy="755374"/>
          </a:xfrm>
        </p:spPr>
        <p:txBody>
          <a:bodyPr/>
          <a:lstStyle/>
          <a:p>
            <a:r>
              <a:rPr lang="en-US" dirty="0" smtClean="0"/>
              <a:t>Standard </a:t>
            </a:r>
            <a:r>
              <a:rPr lang="en-US" dirty="0" err="1" smtClean="0"/>
              <a:t>Kualitas</a:t>
            </a:r>
            <a:r>
              <a:rPr lang="en-US" dirty="0" smtClean="0"/>
              <a:t> Air (pH)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"/>
          <a:srcRect l="38719" t="29218" r="36341" b="43010"/>
          <a:stretch>
            <a:fillRect/>
          </a:stretch>
        </p:blipFill>
        <p:spPr>
          <a:xfrm>
            <a:off x="240122" y="1049890"/>
            <a:ext cx="5842626" cy="52316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"/>
          <a:srcRect l="38719" t="56872" r="37290" b="14579"/>
          <a:stretch>
            <a:fillRect/>
          </a:stretch>
        </p:blipFill>
        <p:spPr>
          <a:xfrm>
            <a:off x="5910470" y="1123258"/>
            <a:ext cx="5784098" cy="522454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68" y="357449"/>
            <a:ext cx="9690463" cy="66613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+mn-lt"/>
              </a:rPr>
              <a:t>PERSYARATAN AIR HEMODIALISA (PMK 7 2019)</a:t>
            </a:r>
            <a:endParaRPr lang="en-US" sz="3200" b="1" dirty="0">
              <a:latin typeface="+mn-lt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637912" y="1473958"/>
            <a:ext cx="7195671" cy="36996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68" y="1473957"/>
            <a:ext cx="3966045" cy="369963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700088"/>
            <a:ext cx="10515600" cy="71928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+mn-lt"/>
              </a:rPr>
              <a:t>TEST SCHEDULE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99" y="1802674"/>
            <a:ext cx="5909480" cy="437428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Sampling / </a:t>
            </a:r>
            <a:r>
              <a:rPr lang="en-US" sz="2400" dirty="0" err="1" smtClean="0"/>
              <a:t>Penerimaan</a:t>
            </a:r>
            <a:r>
              <a:rPr lang="en-US" sz="2400" dirty="0" smtClean="0"/>
              <a:t> </a:t>
            </a:r>
            <a:r>
              <a:rPr lang="en-US" sz="2400" dirty="0" err="1"/>
              <a:t>C</a:t>
            </a:r>
            <a:r>
              <a:rPr lang="en-US" sz="2400" dirty="0" err="1" smtClean="0"/>
              <a:t>ontoh</a:t>
            </a:r>
            <a:r>
              <a:rPr lang="en-US" sz="2400" dirty="0" smtClean="0"/>
              <a:t> </a:t>
            </a:r>
            <a:r>
              <a:rPr lang="en-US" sz="2400" dirty="0" err="1" smtClean="0"/>
              <a:t>Uji</a:t>
            </a:r>
            <a:r>
              <a:rPr lang="en-US" sz="2400" dirty="0" smtClean="0"/>
              <a:t> :</a:t>
            </a:r>
            <a:endParaRPr lang="en-US" sz="2400" dirty="0" smtClean="0"/>
          </a:p>
          <a:p>
            <a:pPr marL="682625" indent="-287655">
              <a:buFont typeface="Wingdings" panose="05000000000000000000" pitchFamily="2" charset="2"/>
              <a:buChar char="Ø"/>
            </a:pPr>
            <a:r>
              <a:rPr lang="en-US" sz="2400" dirty="0" smtClean="0"/>
              <a:t>	</a:t>
            </a:r>
            <a:r>
              <a:rPr lang="en-US" sz="2400" dirty="0" err="1" smtClean="0"/>
              <a:t>Senin</a:t>
            </a:r>
            <a:r>
              <a:rPr lang="en-US" sz="2400" dirty="0" smtClean="0"/>
              <a:t> – </a:t>
            </a:r>
            <a:r>
              <a:rPr lang="en-US" sz="2400" dirty="0" err="1" smtClean="0"/>
              <a:t>Kamis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/>
              <a:t>Pengujian</a:t>
            </a:r>
            <a:r>
              <a:rPr lang="en-US" sz="2400" dirty="0" smtClean="0"/>
              <a:t> :</a:t>
            </a:r>
            <a:endParaRPr lang="en-US" sz="2400" dirty="0" smtClean="0"/>
          </a:p>
          <a:p>
            <a:pPr marL="914400" indent="-573405">
              <a:buFont typeface="Wingdings" panose="05000000000000000000" pitchFamily="2" charset="2"/>
              <a:buChar char="Ø"/>
            </a:pPr>
            <a:r>
              <a:rPr lang="en-US" sz="2400" dirty="0" err="1" smtClean="0"/>
              <a:t>Selasa</a:t>
            </a:r>
            <a:r>
              <a:rPr lang="en-US" sz="2400" dirty="0" smtClean="0"/>
              <a:t> – </a:t>
            </a:r>
            <a:r>
              <a:rPr lang="en-US" sz="2400" dirty="0" err="1" smtClean="0"/>
              <a:t>Jum’at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en-US" sz="2400" dirty="0" err="1" smtClean="0"/>
              <a:t>Jadi</a:t>
            </a:r>
            <a:r>
              <a:rPr lang="en-US" sz="2400" dirty="0" smtClean="0"/>
              <a:t> :</a:t>
            </a:r>
            <a:endParaRPr lang="en-US" sz="2400" dirty="0" smtClean="0"/>
          </a:p>
          <a:p>
            <a:pPr marL="860425" indent="-519430">
              <a:buFont typeface="Wingdings" panose="05000000000000000000" pitchFamily="2" charset="2"/>
              <a:buChar char="Ø"/>
            </a:pPr>
            <a:r>
              <a:rPr lang="en-US" sz="2400" dirty="0" smtClean="0"/>
              <a:t>10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 (</a:t>
            </a:r>
            <a:r>
              <a:rPr lang="en-US" sz="2400" dirty="0" err="1" smtClean="0"/>
              <a:t>beserta</a:t>
            </a:r>
            <a:r>
              <a:rPr lang="en-US" sz="2400" dirty="0" smtClean="0"/>
              <a:t> ALT)</a:t>
            </a:r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802674"/>
            <a:ext cx="3924869" cy="405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65126"/>
            <a:ext cx="9108112" cy="65845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 err="1" smtClean="0"/>
              <a:t>Refferensi</a:t>
            </a:r>
            <a:r>
              <a:rPr lang="en-US" sz="3200" dirty="0" smtClean="0"/>
              <a:t> 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43013"/>
            <a:ext cx="9108111" cy="479834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i="1" dirty="0" smtClean="0"/>
              <a:t>Bacterial Toxin. </a:t>
            </a:r>
            <a:r>
              <a:rPr lang="en-US" altLang="en-US" dirty="0" smtClean="0"/>
              <a:t>PPT </a:t>
            </a:r>
            <a:r>
              <a:rPr lang="en-US" altLang="en-US" dirty="0" err="1" smtClean="0"/>
              <a:t>Mikrobiologi</a:t>
            </a:r>
            <a:r>
              <a:rPr lang="en-US" altLang="en-US" dirty="0" smtClean="0"/>
              <a:t>  PT. CDULAB, Semarang.</a:t>
            </a:r>
            <a:endParaRPr lang="en-US" alt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dirty="0" smtClean="0"/>
              <a:t>Limulus </a:t>
            </a:r>
            <a:r>
              <a:rPr lang="en-US" altLang="en-US" dirty="0" err="1" smtClean="0"/>
              <a:t>Amebocyte</a:t>
            </a:r>
            <a:r>
              <a:rPr lang="en-US" altLang="en-US" dirty="0" smtClean="0"/>
              <a:t> Lysate. US License No. 1197. </a:t>
            </a:r>
            <a:r>
              <a:rPr lang="en-US" altLang="en-US" i="1" dirty="0" err="1" smtClean="0"/>
              <a:t>Multitest</a:t>
            </a:r>
            <a:r>
              <a:rPr lang="en-US" altLang="en-US" i="1" dirty="0" smtClean="0"/>
              <a:t> Vial </a:t>
            </a:r>
            <a:r>
              <a:rPr lang="en-US" altLang="en-US" i="1" dirty="0"/>
              <a:t>F</a:t>
            </a:r>
            <a:r>
              <a:rPr lang="en-US" altLang="en-US" i="1" dirty="0" smtClean="0"/>
              <a:t>or Endotoxin (</a:t>
            </a:r>
            <a:r>
              <a:rPr lang="en-US" altLang="en-US" i="1" dirty="0" err="1" smtClean="0"/>
              <a:t>Pyrogen</a:t>
            </a:r>
            <a:r>
              <a:rPr lang="en-US" altLang="en-US" i="1" dirty="0" smtClean="0"/>
              <a:t>) Detection</a:t>
            </a:r>
            <a:r>
              <a:rPr lang="en-US" altLang="en-US" dirty="0" smtClean="0"/>
              <a:t>.</a:t>
            </a:r>
            <a:endParaRPr lang="en-US" alt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i="1" dirty="0" smtClean="0"/>
              <a:t>Bacterial Endotoxin Testing For Dialysis Water</a:t>
            </a:r>
            <a:r>
              <a:rPr lang="en-US" altLang="en-US" dirty="0" smtClean="0"/>
              <a:t>. PPT. Kinetic </a:t>
            </a:r>
            <a:r>
              <a:rPr lang="en-US" altLang="en-US" dirty="0" err="1" smtClean="0"/>
              <a:t>Turbidimetric</a:t>
            </a:r>
            <a:r>
              <a:rPr lang="en-US" altLang="en-US" dirty="0" smtClean="0"/>
              <a:t> Assay Training PT. CDULAB. 2021.</a:t>
            </a:r>
            <a:endParaRPr lang="en-US" alt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dirty="0" err="1" smtClean="0"/>
              <a:t>Sandle</a:t>
            </a:r>
            <a:r>
              <a:rPr lang="en-US" altLang="en-US" dirty="0" smtClean="0"/>
              <a:t>, Tim. </a:t>
            </a:r>
            <a:r>
              <a:rPr lang="en-US" altLang="en-US" i="1" dirty="0" smtClean="0"/>
              <a:t>Variability and Test Error with the LAL Assay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Ameican</a:t>
            </a:r>
            <a:r>
              <a:rPr lang="en-US" altLang="en-US" dirty="0" smtClean="0"/>
              <a:t> Pharmaceutical Review. Endotoxin </a:t>
            </a:r>
            <a:r>
              <a:rPr lang="en-US" altLang="en-US" dirty="0" err="1" smtClean="0"/>
              <a:t>Suplement</a:t>
            </a:r>
            <a:r>
              <a:rPr lang="en-US" altLang="en-US" dirty="0" smtClean="0"/>
              <a:t>. 2014.</a:t>
            </a:r>
            <a:endParaRPr lang="en-US" alt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dirty="0" err="1" smtClean="0"/>
              <a:t>BCRenal</a:t>
            </a:r>
            <a:r>
              <a:rPr lang="en-US" altLang="en-US" dirty="0" smtClean="0"/>
              <a:t> Agency. </a:t>
            </a:r>
            <a:r>
              <a:rPr lang="en-US" altLang="en-US" i="1" dirty="0" smtClean="0"/>
              <a:t>Clinical Practice Standards and Procedures for </a:t>
            </a:r>
            <a:r>
              <a:rPr lang="en-US" altLang="en-US" i="1" dirty="0" err="1" smtClean="0"/>
              <a:t>Dialysisi</a:t>
            </a:r>
            <a:r>
              <a:rPr lang="en-US" altLang="en-US" i="1" dirty="0" smtClean="0"/>
              <a:t> Water Quality :2b: Endotoxin Testing of Dialysis Water</a:t>
            </a:r>
            <a:r>
              <a:rPr lang="en-US" altLang="en-US" dirty="0" smtClean="0"/>
              <a:t>. November 2011.</a:t>
            </a:r>
            <a:endParaRPr lang="en-US" alt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i="1" dirty="0" err="1" smtClean="0"/>
              <a:t>Prosedur</a:t>
            </a:r>
            <a:r>
              <a:rPr lang="en-US" altLang="en-US" i="1" dirty="0" smtClean="0"/>
              <a:t> </a:t>
            </a:r>
            <a:r>
              <a:rPr lang="en-US" altLang="en-US" i="1" dirty="0" err="1" smtClean="0"/>
              <a:t>Pengambilan</a:t>
            </a:r>
            <a:r>
              <a:rPr lang="en-US" altLang="en-US" i="1" dirty="0" smtClean="0"/>
              <a:t> </a:t>
            </a:r>
            <a:r>
              <a:rPr lang="en-US" altLang="en-US" i="1" dirty="0" err="1" smtClean="0"/>
              <a:t>Sampel</a:t>
            </a:r>
            <a:r>
              <a:rPr lang="en-US" altLang="en-US" i="1" dirty="0" smtClean="0"/>
              <a:t> Air </a:t>
            </a:r>
            <a:r>
              <a:rPr lang="en-US" altLang="en-US" i="1" dirty="0" err="1" smtClean="0"/>
              <a:t>Untuk</a:t>
            </a:r>
            <a:r>
              <a:rPr lang="en-US" altLang="en-US" i="1" dirty="0" smtClean="0"/>
              <a:t> </a:t>
            </a:r>
            <a:r>
              <a:rPr lang="en-US" altLang="en-US" i="1" dirty="0" err="1" smtClean="0"/>
              <a:t>Mikrobiologikal</a:t>
            </a:r>
            <a:r>
              <a:rPr lang="en-US" altLang="en-US" i="1" dirty="0" smtClean="0"/>
              <a:t> Test</a:t>
            </a:r>
            <a:r>
              <a:rPr lang="en-US" altLang="en-US" dirty="0" smtClean="0"/>
              <a:t>. MKI.</a:t>
            </a:r>
            <a:endParaRPr lang="en-US" alt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altLang="en-US" i="1" dirty="0" err="1" smtClean="0"/>
              <a:t>Uji</a:t>
            </a:r>
            <a:r>
              <a:rPr lang="en-US" altLang="en-US" i="1" dirty="0" smtClean="0"/>
              <a:t> </a:t>
            </a:r>
            <a:r>
              <a:rPr lang="en-US" altLang="en-US" i="1" dirty="0" err="1" smtClean="0"/>
              <a:t>endotoksin-pyrogen</a:t>
            </a:r>
            <a:r>
              <a:rPr lang="en-US" altLang="en-US" dirty="0" smtClean="0"/>
              <a:t>. </a:t>
            </a:r>
            <a:r>
              <a:rPr lang="en-US" altLang="en-US" dirty="0"/>
              <a:t>PPT. </a:t>
            </a:r>
            <a:r>
              <a:rPr lang="en-US" altLang="en-US" dirty="0" err="1" smtClean="0"/>
              <a:t>fdokumen.com_uji-pirogen-lal</a:t>
            </a:r>
            <a:r>
              <a:rPr lang="en-US" altLang="en-US" dirty="0" smtClean="0"/>
              <a:t>.</a:t>
            </a:r>
            <a:endParaRPr lang="en-US" altLang="en-US" dirty="0" smtClean="0"/>
          </a:p>
          <a:p>
            <a:endParaRPr lang="en-US" alt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697" y="1815737"/>
            <a:ext cx="8397240" cy="25995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 smtClean="0"/>
          </a:p>
          <a:p>
            <a:pPr marL="0" indent="0" algn="ctr">
              <a:buNone/>
            </a:pPr>
            <a:r>
              <a:rPr lang="en-US" sz="6600" dirty="0" smtClean="0">
                <a:latin typeface="Gigi" panose="04040504061007020D02" pitchFamily="82" charset="0"/>
              </a:rPr>
              <a:t>TERIMAKASIH</a:t>
            </a:r>
            <a:endParaRPr lang="en-US" sz="6600" dirty="0">
              <a:latin typeface="Gigi" panose="04040504061007020D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0</TotalTime>
  <Words>6169</Words>
  <Application>WPS Presentation</Application>
  <PresentationFormat>Widescreen</PresentationFormat>
  <Paragraphs>231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SimSun</vt:lpstr>
      <vt:lpstr>Wingdings</vt:lpstr>
      <vt:lpstr>Wingdings 3</vt:lpstr>
      <vt:lpstr>Arial</vt:lpstr>
      <vt:lpstr>Calibri</vt:lpstr>
      <vt:lpstr>Times New Roman</vt:lpstr>
      <vt:lpstr>Trebuchet MS</vt:lpstr>
      <vt:lpstr>Microsoft YaHei</vt:lpstr>
      <vt:lpstr>Arial Unicode MS</vt:lpstr>
      <vt:lpstr>Gigi</vt:lpstr>
      <vt:lpstr>Facet</vt:lpstr>
      <vt:lpstr>PowerPoint 演示文稿</vt:lpstr>
      <vt:lpstr>FAKTOR KRITIS PENGUJIAN ENDOTOKSIN KUANTITATIF</vt:lpstr>
      <vt:lpstr>PENDAHULUAN</vt:lpstr>
      <vt:lpstr>ENDOTOKSIN DAN PIROGEN</vt:lpstr>
      <vt:lpstr>LIMULUS AMEBOCYTE LYSATE (LAL) TEST</vt:lpstr>
      <vt:lpstr>SAMPLING</vt:lpstr>
      <vt:lpstr>SAMPLING</vt:lpstr>
      <vt:lpstr>DISTRIBUSI CONTOH UJI</vt:lpstr>
      <vt:lpstr>Metode Kuantitatif – Metode Kinetik Turbidimetric</vt:lpstr>
      <vt:lpstr>KELEBIHAN, KEKURANGAN METODE SEMIKUANTITATIF DAN KUANTITATIF KINETIC TURBIDIMETRIC</vt:lpstr>
      <vt:lpstr>Tahap pengujian Endotoksin Kuantitatif Kinetic Turbidimetric</vt:lpstr>
      <vt:lpstr>PowerPoint 演示文稿</vt:lpstr>
      <vt:lpstr>b. Pembuatan Sampel</vt:lpstr>
      <vt:lpstr>c. Running dan pembacaan hasil</vt:lpstr>
      <vt:lpstr>Pembacaan Kurva Standard</vt:lpstr>
      <vt:lpstr>Pembacaan Sampel</vt:lpstr>
      <vt:lpstr>Pembacaan Kurva Standard</vt:lpstr>
      <vt:lpstr>Pembacaan Sampel</vt:lpstr>
      <vt:lpstr>Faktor-faktor Kritis Pengujian Endotoksin Kuantitatif</vt:lpstr>
      <vt:lpstr>Pengaruh lama simpan contoh uji</vt:lpstr>
      <vt:lpstr>Standard Kualitas Air (pH)</vt:lpstr>
      <vt:lpstr>PERSYARATAN AIR HEMODIALISA (PMK 7 2019)</vt:lpstr>
      <vt:lpstr>TEST SCHEDULE</vt:lpstr>
      <vt:lpstr>Refferensi :</vt:lpstr>
      <vt:lpstr>PowerPoint 演示文稿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KUANTITATIF BACTERIAL ENDOTOKSIN</dc:title>
  <dc:creator>CDU Lab</dc:creator>
  <cp:lastModifiedBy>ASUS</cp:lastModifiedBy>
  <cp:revision>107</cp:revision>
  <dcterms:created xsi:type="dcterms:W3CDTF">2021-05-22T07:45:00Z</dcterms:created>
  <dcterms:modified xsi:type="dcterms:W3CDTF">2022-05-25T03:16:21Z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78B4D61AED764B42BE6DB2AE4ECF63C1</vt:lpwstr>
  </property>
  <property fmtid="{D5CDD505-2E9C-101B-9397-08002B2CF9AE}" pid="3" name="KSOProductBuildVer">
    <vt:lpwstr>1033-11.2.0.11130</vt:lpwstr>
  </property>
</Properties>
</file>